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30" r:id="rId2"/>
    <p:sldId id="331" r:id="rId3"/>
    <p:sldId id="441" r:id="rId4"/>
    <p:sldId id="375" r:id="rId5"/>
    <p:sldId id="451" r:id="rId6"/>
    <p:sldId id="448" r:id="rId7"/>
    <p:sldId id="450" r:id="rId8"/>
    <p:sldId id="367" r:id="rId9"/>
    <p:sldId id="447" r:id="rId10"/>
    <p:sldId id="452" r:id="rId11"/>
    <p:sldId id="443" r:id="rId12"/>
    <p:sldId id="354" r:id="rId13"/>
    <p:sldId id="454" r:id="rId14"/>
    <p:sldId id="455" r:id="rId15"/>
    <p:sldId id="453" r:id="rId16"/>
    <p:sldId id="446" r:id="rId17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SI" initials="J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66"/>
    <a:srgbClr val="127D0D"/>
    <a:srgbClr val="79E395"/>
    <a:srgbClr val="6CB484"/>
    <a:srgbClr val="5CC475"/>
    <a:srgbClr val="D2EAFA"/>
    <a:srgbClr val="8CD099"/>
    <a:srgbClr val="5FC179"/>
    <a:srgbClr val="A09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8921" autoAdjust="0"/>
  </p:normalViewPr>
  <p:slideViewPr>
    <p:cSldViewPr>
      <p:cViewPr varScale="1">
        <p:scale>
          <a:sx n="69" d="100"/>
          <a:sy n="69" d="100"/>
        </p:scale>
        <p:origin x="12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84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0415573053369E-2"/>
          <c:y val="3.4560553877851966E-2"/>
          <c:w val="0.83859300573539419"/>
          <c:h val="0.60102589611255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Government expenditure on health, mill GEL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Sheet1!$B$2:$H$2</c:f>
              <c:numCache>
                <c:formatCode>#,##0</c:formatCode>
                <c:ptCount val="7"/>
                <c:pt idx="0">
                  <c:v>441</c:v>
                </c:pt>
                <c:pt idx="1">
                  <c:v>375</c:v>
                </c:pt>
                <c:pt idx="2">
                  <c:v>450</c:v>
                </c:pt>
                <c:pt idx="3">
                  <c:v>548</c:v>
                </c:pt>
                <c:pt idx="4">
                  <c:v>693</c:v>
                </c:pt>
                <c:pt idx="5">
                  <c:v>914</c:v>
                </c:pt>
                <c:pt idx="6" formatCode="General">
                  <c:v>1017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3-4405-8806-CEFD7150E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36"/>
        <c:axId val="42417536"/>
        <c:axId val="42435712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Government expenditure on health as % of GDP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6.0006204906028655E-2"/>
                  <c:y val="-5.4739790344288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EE3-4405-8806-CEFD7150EBAE}"/>
                </c:ext>
              </c:extLst>
            </c:dLbl>
            <c:dLbl>
              <c:idx val="7"/>
              <c:layout>
                <c:manualLayout>
                  <c:x val="-6.2591582417967195E-2"/>
                  <c:y val="-5.4752408956084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E3-4405-8806-CEFD7150EBAE}"/>
                </c:ext>
              </c:extLst>
            </c:dLbl>
            <c:dLbl>
              <c:idx val="8"/>
              <c:layout>
                <c:manualLayout>
                  <c:x val="-5.9952665198497956E-2"/>
                  <c:y val="-4.5031282800504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E3-4405-8806-CEFD7150EBAE}"/>
                </c:ext>
              </c:extLst>
            </c:dLbl>
            <c:dLbl>
              <c:idx val="9"/>
              <c:layout>
                <c:manualLayout>
                  <c:x val="-5.7367491259591855E-2"/>
                  <c:y val="-6.4262047177961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E3-4405-8806-CEFD7150EBAE}"/>
                </c:ext>
              </c:extLst>
            </c:dLbl>
            <c:dLbl>
              <c:idx val="10"/>
              <c:layout>
                <c:manualLayout>
                  <c:x val="-5.9952665198497956E-2"/>
                  <c:y val="-4.6959154310732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E3-4405-8806-CEFD7150EBAE}"/>
                </c:ext>
              </c:extLst>
            </c:dLbl>
            <c:dLbl>
              <c:idx val="11"/>
              <c:layout>
                <c:manualLayout>
                  <c:x val="-4.7096417481060582E-2"/>
                  <c:y val="-4.338177786650063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E3-4405-8806-CEFD7150EB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2.1533107964660497E-2</c:v>
                </c:pt>
                <c:pt idx="1">
                  <c:v>1.5424689032252081E-2</c:v>
                </c:pt>
                <c:pt idx="2">
                  <c:v>1.7209900867980875E-2</c:v>
                </c:pt>
                <c:pt idx="3">
                  <c:v>2.0409014953656761E-2</c:v>
                </c:pt>
                <c:pt idx="4">
                  <c:v>2.3780707749627678E-2</c:v>
                </c:pt>
                <c:pt idx="5">
                  <c:v>2.9000000000000001E-2</c:v>
                </c:pt>
                <c:pt idx="6" formatCode="0.00%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EE3-4405-8806-CEFD7150E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47232"/>
        <c:axId val="42437248"/>
      </c:lineChart>
      <c:catAx>
        <c:axId val="42417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2435712"/>
        <c:crosses val="autoZero"/>
        <c:auto val="1"/>
        <c:lblAlgn val="ctr"/>
        <c:lblOffset val="100"/>
        <c:noMultiLvlLbl val="0"/>
      </c:catAx>
      <c:valAx>
        <c:axId val="4243571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2417536"/>
        <c:crosses val="autoZero"/>
        <c:crossBetween val="between"/>
      </c:valAx>
      <c:valAx>
        <c:axId val="4243724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2447232"/>
        <c:crosses val="max"/>
        <c:crossBetween val="between"/>
      </c:valAx>
      <c:catAx>
        <c:axId val="42447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43724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7.8204216408432822E-2"/>
          <c:y val="0.79363963799214532"/>
          <c:w val="0.85098044196088407"/>
          <c:h val="0.16232819911167418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5234439131755"/>
          <c:y val="4.5121577608127836E-2"/>
          <c:w val="0.81475551667152712"/>
          <c:h val="0.61745205985843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Out-of-pocket Payment, mill GEL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F28-472A-8350-874F9330AC8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F28-472A-8350-874F9330AC8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F28-472A-8350-874F9330AC8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F28-472A-8350-874F9330AC8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F28-472A-8350-874F9330AC8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F28-472A-8350-874F9330A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1440</c:v>
                </c:pt>
                <c:pt idx="1">
                  <c:v>1543</c:v>
                </c:pt>
                <c:pt idx="2">
                  <c:v>1609</c:v>
                </c:pt>
                <c:pt idx="3">
                  <c:v>1557</c:v>
                </c:pt>
                <c:pt idx="4">
                  <c:v>1623</c:v>
                </c:pt>
                <c:pt idx="5">
                  <c:v>1481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42467712"/>
        <c:axId val="4238400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OOP as % of THE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9881889763779526E-2"/>
                  <c:y val="-5.0610594936841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203-4761-B4DF-5DBCE9259186}"/>
                </c:ext>
              </c:extLst>
            </c:dLbl>
            <c:dLbl>
              <c:idx val="1"/>
              <c:layout>
                <c:manualLayout>
                  <c:x val="-7.1175712410948638E-2"/>
                  <c:y val="-6.057774368703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9C3-4C28-9C2C-30F366084F64}"/>
                </c:ext>
              </c:extLst>
            </c:dLbl>
            <c:dLbl>
              <c:idx val="2"/>
              <c:layout>
                <c:manualLayout>
                  <c:x val="-9.2009045744281967E-2"/>
                  <c:y val="-4.50807199697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9C3-4C28-9C2C-30F366084F64}"/>
                </c:ext>
              </c:extLst>
            </c:dLbl>
            <c:dLbl>
              <c:idx val="4"/>
              <c:layout>
                <c:manualLayout>
                  <c:x val="-4.9409813356663862E-2"/>
                  <c:y val="-9.4997264156165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F28-472A-8350-874F9330AC8E}"/>
                </c:ext>
              </c:extLst>
            </c:dLbl>
            <c:dLbl>
              <c:idx val="6"/>
              <c:layout>
                <c:manualLayout>
                  <c:x val="-8.0104283839520063E-2"/>
                  <c:y val="-1.0987267791742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C3-4C28-9C2C-30F366084F6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Sheet1!$C$2:$C$7</c:f>
              <c:numCache>
                <c:formatCode>0.00%</c:formatCode>
                <c:ptCount val="6"/>
                <c:pt idx="0">
                  <c:v>0.72699999999999998</c:v>
                </c:pt>
                <c:pt idx="1">
                  <c:v>0.75600000000000001</c:v>
                </c:pt>
                <c:pt idx="2">
                  <c:v>0.73399999999999999</c:v>
                </c:pt>
                <c:pt idx="3" formatCode="0%">
                  <c:v>0.69099999999999995</c:v>
                </c:pt>
                <c:pt idx="4">
                  <c:v>0.66</c:v>
                </c:pt>
                <c:pt idx="5" formatCode="0.0%">
                  <c:v>0.57299999999999995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80672"/>
        <c:axId val="42382464"/>
      </c:lineChart>
      <c:catAx>
        <c:axId val="4238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2382464"/>
        <c:crosses val="autoZero"/>
        <c:auto val="1"/>
        <c:lblAlgn val="ctr"/>
        <c:lblOffset val="100"/>
        <c:noMultiLvlLbl val="0"/>
      </c:catAx>
      <c:valAx>
        <c:axId val="4238246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2380672"/>
        <c:crosses val="autoZero"/>
        <c:crossBetween val="between"/>
      </c:valAx>
      <c:valAx>
        <c:axId val="423840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2467712"/>
        <c:crosses val="max"/>
        <c:crossBetween val="between"/>
      </c:valAx>
      <c:catAx>
        <c:axId val="42467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38400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1.0275419443282276E-2"/>
          <c:y val="0.81559549321241231"/>
          <c:w val="0.9799692573150578"/>
          <c:h val="0.15464314370213686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77710168955595E-2"/>
          <c:y val="0.160476624015748"/>
          <c:w val="0.95820563206652276"/>
          <c:h val="0.57108070866141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837-4DBF-B481-B249B6C6FA0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E837-4DBF-B481-B249B6C6FA0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/>
                      <a:t>14.1%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837-4DBF-B481-B249B6C6FA0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/>
                      <a:t>29.5%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837-4DBF-B481-B249B6C6FA0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/>
                      <a:t>99.9%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837-4DBF-B481-B249B6C6F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14.1</c:v>
                </c:pt>
                <c:pt idx="1">
                  <c:v>29.5</c:v>
                </c:pt>
                <c:pt idx="2">
                  <c:v>99.9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37-4DBF-B481-B249B6C6F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42507264"/>
        <c:axId val="42521344"/>
      </c:barChart>
      <c:catAx>
        <c:axId val="4250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521344"/>
        <c:crosses val="autoZero"/>
        <c:auto val="1"/>
        <c:lblAlgn val="ctr"/>
        <c:lblOffset val="100"/>
        <c:noMultiLvlLbl val="0"/>
      </c:catAx>
      <c:valAx>
        <c:axId val="42521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507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4509803921568627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41-4340-B80A-2DA47C2D39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41-4340-B80A-2DA47C2D3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652992"/>
        <c:axId val="45658880"/>
      </c:barChart>
      <c:catAx>
        <c:axId val="456529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5658880"/>
        <c:crosses val="autoZero"/>
        <c:auto val="1"/>
        <c:lblAlgn val="ctr"/>
        <c:lblOffset val="100"/>
        <c:noMultiLvlLbl val="0"/>
      </c:catAx>
      <c:valAx>
        <c:axId val="45658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5652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71386123904323"/>
          <c:y val="8.5233132623127997E-2"/>
          <c:w val="0.19584162828703017"/>
          <c:h val="0.272109773043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01886792452831E-2"/>
          <c:y val="5.8823529411764705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51-46A7-B7F0-E60C0CF30A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51-46A7-B7F0-E60C0CF30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694336"/>
        <c:axId val="45708416"/>
      </c:barChart>
      <c:catAx>
        <c:axId val="456943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5708416"/>
        <c:crosses val="autoZero"/>
        <c:auto val="1"/>
        <c:lblAlgn val="ctr"/>
        <c:lblOffset val="100"/>
        <c:noMultiLvlLbl val="0"/>
      </c:catAx>
      <c:valAx>
        <c:axId val="4570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5694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71386123904323"/>
          <c:y val="8.5233132623127997E-2"/>
          <c:w val="0.19584162828703017"/>
          <c:h val="0.272109773043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ADAF1-2A7B-4A93-A25F-C73C6D3D56D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F17440-78FB-4F19-B53E-3767B81E3DD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Better access to care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3DC83E-F327-411F-A68D-74830168472B}" type="parTrans" cxnId="{2F8DB360-B19E-4442-B216-F73C6FDA73D0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6E7DDA-44E1-42EF-9209-15F1F3124D3E}" type="sibTrans" cxnId="{2F8DB360-B19E-4442-B216-F73C6FDA73D0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C5B04-B7F7-4979-AF6D-27CABF561ED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Better user experience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186FD6-E0F7-4324-9DC1-7449A8C72A2C}" type="parTrans" cxnId="{481C668A-D840-4E10-9DB3-0E26C9BB195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9632D-8680-49BF-A658-81C1DA270DB1}" type="sibTrans" cxnId="{481C668A-D840-4E10-9DB3-0E26C9BB195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A22864-45DA-47F0-9766-0E99F38734A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Better financial protection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5F7296-2D1F-4E85-9766-618AF475DB3C}" type="parTrans" cxnId="{F0874AB1-E004-44CD-83BB-CB09F9EAC966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C1217-CC73-443D-B075-B82F94E7B2E4}" type="sibTrans" cxnId="{F0874AB1-E004-44CD-83BB-CB09F9EAC966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89793-4975-4999-A52B-651EE91730DA}" type="pres">
      <dgm:prSet presAssocID="{6EEADAF1-2A7B-4A93-A25F-C73C6D3D56D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6596CC-A13F-4946-83FF-C16B16B18351}" type="pres">
      <dgm:prSet presAssocID="{18F17440-78FB-4F19-B53E-3767B81E3DD5}" presName="horFlow" presStyleCnt="0"/>
      <dgm:spPr/>
    </dgm:pt>
    <dgm:pt modelId="{B4998F7A-9161-4387-AB5F-2166D0E85277}" type="pres">
      <dgm:prSet presAssocID="{18F17440-78FB-4F19-B53E-3767B81E3DD5}" presName="bigChev" presStyleLbl="node1" presStyleIdx="0" presStyleCnt="3" custScaleX="251907" custLinFactNeighborX="314" custLinFactNeighborY="207"/>
      <dgm:spPr/>
      <dgm:t>
        <a:bodyPr/>
        <a:lstStyle/>
        <a:p>
          <a:endParaRPr lang="en-GB"/>
        </a:p>
      </dgm:t>
    </dgm:pt>
    <dgm:pt modelId="{0EEA75ED-6D39-4516-8E97-D13611EF628E}" type="pres">
      <dgm:prSet presAssocID="{18F17440-78FB-4F19-B53E-3767B81E3DD5}" presName="vSp" presStyleCnt="0"/>
      <dgm:spPr/>
    </dgm:pt>
    <dgm:pt modelId="{0EBA0EAE-2F21-4E85-92C9-50E6977BE50C}" type="pres">
      <dgm:prSet presAssocID="{F98C5B04-B7F7-4979-AF6D-27CABF561EDF}" presName="horFlow" presStyleCnt="0"/>
      <dgm:spPr/>
    </dgm:pt>
    <dgm:pt modelId="{F668D32E-F538-4EFB-9EF2-9FE4BA3FCB38}" type="pres">
      <dgm:prSet presAssocID="{F98C5B04-B7F7-4979-AF6D-27CABF561EDF}" presName="bigChev" presStyleLbl="node1" presStyleIdx="1" presStyleCnt="3" custScaleX="252217" custLinFactNeighborX="159" custLinFactNeighborY="-2731"/>
      <dgm:spPr/>
      <dgm:t>
        <a:bodyPr/>
        <a:lstStyle/>
        <a:p>
          <a:endParaRPr lang="en-US"/>
        </a:p>
      </dgm:t>
    </dgm:pt>
    <dgm:pt modelId="{C631CD4A-20CE-4034-B6C4-75BB7DA2A6A8}" type="pres">
      <dgm:prSet presAssocID="{F98C5B04-B7F7-4979-AF6D-27CABF561EDF}" presName="vSp" presStyleCnt="0"/>
      <dgm:spPr/>
    </dgm:pt>
    <dgm:pt modelId="{1BA63240-BE5B-451D-B40C-D46C492946A5}" type="pres">
      <dgm:prSet presAssocID="{F3A22864-45DA-47F0-9766-0E99F38734A4}" presName="horFlow" presStyleCnt="0"/>
      <dgm:spPr/>
    </dgm:pt>
    <dgm:pt modelId="{65F66A6B-97A1-4A91-BEA6-29E9A8CA017F}" type="pres">
      <dgm:prSet presAssocID="{F3A22864-45DA-47F0-9766-0E99F38734A4}" presName="bigChev" presStyleLbl="node1" presStyleIdx="2" presStyleCnt="3" custScaleX="251754"/>
      <dgm:spPr/>
      <dgm:t>
        <a:bodyPr/>
        <a:lstStyle/>
        <a:p>
          <a:endParaRPr lang="en-US"/>
        </a:p>
      </dgm:t>
    </dgm:pt>
  </dgm:ptLst>
  <dgm:cxnLst>
    <dgm:cxn modelId="{B950A503-5506-4D20-B996-D5F8BBABAF4E}" type="presOf" srcId="{6EEADAF1-2A7B-4A93-A25F-C73C6D3D56DA}" destId="{DA089793-4975-4999-A52B-651EE91730DA}" srcOrd="0" destOrd="0" presId="urn:microsoft.com/office/officeart/2005/8/layout/lProcess3"/>
    <dgm:cxn modelId="{EB02785A-4E45-43F6-9F9D-FC5F0CBABEDC}" type="presOf" srcId="{F3A22864-45DA-47F0-9766-0E99F38734A4}" destId="{65F66A6B-97A1-4A91-BEA6-29E9A8CA017F}" srcOrd="0" destOrd="0" presId="urn:microsoft.com/office/officeart/2005/8/layout/lProcess3"/>
    <dgm:cxn modelId="{F0874AB1-E004-44CD-83BB-CB09F9EAC966}" srcId="{6EEADAF1-2A7B-4A93-A25F-C73C6D3D56DA}" destId="{F3A22864-45DA-47F0-9766-0E99F38734A4}" srcOrd="2" destOrd="0" parTransId="{645F7296-2D1F-4E85-9766-618AF475DB3C}" sibTransId="{963C1217-CC73-443D-B075-B82F94E7B2E4}"/>
    <dgm:cxn modelId="{2F8DB360-B19E-4442-B216-F73C6FDA73D0}" srcId="{6EEADAF1-2A7B-4A93-A25F-C73C6D3D56DA}" destId="{18F17440-78FB-4F19-B53E-3767B81E3DD5}" srcOrd="0" destOrd="0" parTransId="{323DC83E-F327-411F-A68D-74830168472B}" sibTransId="{AE6E7DDA-44E1-42EF-9209-15F1F3124D3E}"/>
    <dgm:cxn modelId="{F058F1F9-5974-4BF4-9E70-D49934E04019}" type="presOf" srcId="{18F17440-78FB-4F19-B53E-3767B81E3DD5}" destId="{B4998F7A-9161-4387-AB5F-2166D0E85277}" srcOrd="0" destOrd="0" presId="urn:microsoft.com/office/officeart/2005/8/layout/lProcess3"/>
    <dgm:cxn modelId="{CBBC9ECE-8DE1-462C-B5DF-4A88E6A129EE}" type="presOf" srcId="{F98C5B04-B7F7-4979-AF6D-27CABF561EDF}" destId="{F668D32E-F538-4EFB-9EF2-9FE4BA3FCB38}" srcOrd="0" destOrd="0" presId="urn:microsoft.com/office/officeart/2005/8/layout/lProcess3"/>
    <dgm:cxn modelId="{481C668A-D840-4E10-9DB3-0E26C9BB195D}" srcId="{6EEADAF1-2A7B-4A93-A25F-C73C6D3D56DA}" destId="{F98C5B04-B7F7-4979-AF6D-27CABF561EDF}" srcOrd="1" destOrd="0" parTransId="{F7186FD6-E0F7-4324-9DC1-7449A8C72A2C}" sibTransId="{3B89632D-8680-49BF-A658-81C1DA270DB1}"/>
    <dgm:cxn modelId="{FFDDD68B-BB4A-4AFF-84F8-4010299FBB73}" type="presParOf" srcId="{DA089793-4975-4999-A52B-651EE91730DA}" destId="{CE6596CC-A13F-4946-83FF-C16B16B18351}" srcOrd="0" destOrd="0" presId="urn:microsoft.com/office/officeart/2005/8/layout/lProcess3"/>
    <dgm:cxn modelId="{22F2A70B-87B6-4C34-BBE3-3075E005A9BA}" type="presParOf" srcId="{CE6596CC-A13F-4946-83FF-C16B16B18351}" destId="{B4998F7A-9161-4387-AB5F-2166D0E85277}" srcOrd="0" destOrd="0" presId="urn:microsoft.com/office/officeart/2005/8/layout/lProcess3"/>
    <dgm:cxn modelId="{B44BF8DC-6E0D-4167-991B-1003B234A7E5}" type="presParOf" srcId="{DA089793-4975-4999-A52B-651EE91730DA}" destId="{0EEA75ED-6D39-4516-8E97-D13611EF628E}" srcOrd="1" destOrd="0" presId="urn:microsoft.com/office/officeart/2005/8/layout/lProcess3"/>
    <dgm:cxn modelId="{6BEEEACE-3F8F-482B-B49F-DBDE5918B355}" type="presParOf" srcId="{DA089793-4975-4999-A52B-651EE91730DA}" destId="{0EBA0EAE-2F21-4E85-92C9-50E6977BE50C}" srcOrd="2" destOrd="0" presId="urn:microsoft.com/office/officeart/2005/8/layout/lProcess3"/>
    <dgm:cxn modelId="{3C6DA56A-8111-46E0-9DDA-756FCB987C3B}" type="presParOf" srcId="{0EBA0EAE-2F21-4E85-92C9-50E6977BE50C}" destId="{F668D32E-F538-4EFB-9EF2-9FE4BA3FCB38}" srcOrd="0" destOrd="0" presId="urn:microsoft.com/office/officeart/2005/8/layout/lProcess3"/>
    <dgm:cxn modelId="{C871FA6A-2FCB-4579-9931-BDC62A5196C9}" type="presParOf" srcId="{DA089793-4975-4999-A52B-651EE91730DA}" destId="{C631CD4A-20CE-4034-B6C4-75BB7DA2A6A8}" srcOrd="3" destOrd="0" presId="urn:microsoft.com/office/officeart/2005/8/layout/lProcess3"/>
    <dgm:cxn modelId="{481513F7-364C-445D-B948-B3484639DF9D}" type="presParOf" srcId="{DA089793-4975-4999-A52B-651EE91730DA}" destId="{1BA63240-BE5B-451D-B40C-D46C492946A5}" srcOrd="4" destOrd="0" presId="urn:microsoft.com/office/officeart/2005/8/layout/lProcess3"/>
    <dgm:cxn modelId="{CB94DFCE-B08A-4725-A8E7-979A853BBE1B}" type="presParOf" srcId="{1BA63240-BE5B-451D-B40C-D46C492946A5}" destId="{65F66A6B-97A1-4A91-BEA6-29E9A8CA017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98F7A-9161-4387-AB5F-2166D0E85277}">
      <dsp:nvSpPr>
        <dsp:cNvPr id="0" name=""/>
        <dsp:cNvSpPr/>
      </dsp:nvSpPr>
      <dsp:spPr>
        <a:xfrm>
          <a:off x="7506" y="167422"/>
          <a:ext cx="4028672" cy="639707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access to care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360" y="167422"/>
        <a:ext cx="3388965" cy="639707"/>
      </dsp:txXfrm>
    </dsp:sp>
    <dsp:sp modelId="{F668D32E-F538-4EFB-9EF2-9FE4BA3FCB38}">
      <dsp:nvSpPr>
        <dsp:cNvPr id="0" name=""/>
        <dsp:cNvSpPr/>
      </dsp:nvSpPr>
      <dsp:spPr>
        <a:xfrm>
          <a:off x="4969" y="877895"/>
          <a:ext cx="4033630" cy="639707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user experience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823" y="877895"/>
        <a:ext cx="3393923" cy="639707"/>
      </dsp:txXfrm>
    </dsp:sp>
    <dsp:sp modelId="{65F66A6B-97A1-4A91-BEA6-29E9A8CA017F}">
      <dsp:nvSpPr>
        <dsp:cNvPr id="0" name=""/>
        <dsp:cNvSpPr/>
      </dsp:nvSpPr>
      <dsp:spPr>
        <a:xfrm>
          <a:off x="2484" y="1624632"/>
          <a:ext cx="4026225" cy="639707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financial protection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338" y="1624632"/>
        <a:ext cx="3386518" cy="639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038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C6A0DC-4D3A-4F31-ACF4-DCA3DE739D81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038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F6753F-F0E3-4727-904A-DB1EBF212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35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038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A259BA-205C-40C1-AE89-81059E38544B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977" y="4421786"/>
            <a:ext cx="5562887" cy="4189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038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038D2B-4BD2-497C-8E71-D70EE13E7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5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5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6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8500"/>
            <a:ext cx="4652962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EA5C9-79DF-4EAB-B6EC-DD2CD99996A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52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5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09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0ACB-3D6A-4C81-884E-7407748451C4}" type="slidenum">
              <a:rPr lang="ka-GE" smtClean="0"/>
              <a:t>11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897419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36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2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975E-CD6C-441E-A07B-D657ECD97421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6FD4-9C7C-4FB7-8DA8-6C94B568D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3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575A-4521-4A2C-B4AE-D5D1BC4425FB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481AA-70E7-4BD4-B817-48858F874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4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4217-1ABD-42DF-8DDE-42929C18B2B4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7D6B-BE32-483A-98FD-4FFE045C9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3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C878-C189-405F-B9DA-B69F4DFAF7F7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379A-5A7A-4A2E-B8BF-0FBCB5EBC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8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49FA4-8579-4447-8FCC-3D1B9635BF74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0B1F-730C-4DDB-B480-D7F964733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6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632E-2EAF-4E63-9483-61ED90974AF3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0FA9-B43B-4707-8306-3A5AACD7A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3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573F-CB88-4D72-8597-D9B2A2FB4FF2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D69C-63FC-47F4-AE25-EC5BB7CA0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2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805C-3638-4343-824D-74BC941BBC01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79DC-B643-403A-8DFE-89408F360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7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29F3-120A-4180-B9FC-AC7AF240AD46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2BB2-22F5-4389-B625-20DF7C522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47C2-710D-4F89-9B4E-61548951AB2D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61E6-2D68-40C9-B133-94F66584B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6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FAFB-1253-48DA-87CC-94F44FB5E089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330C-CC95-44DC-8345-068D35688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7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9BA302-D067-4A9D-A03E-FD0E04E82735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E7E6CF-B8FF-4B76-821B-9C96A18B3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MOH ppt-0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MOH ppt-0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MOH ppt-0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google.ge/url?sa=i&amp;rct=j&amp;q=&amp;esrc=s&amp;frm=1&amp;source=images&amp;cd=&amp;cad=rja&amp;docid=Esm2TgTCE6iy7M&amp;tbnid=f5TVPqEzJIguEM:&amp;ved=0CAUQjRw&amp;url=http://www.abandonthecube.com/Destinations/Georgia.html&amp;ei=vgU4UpOlIsLkswbbuICYDQ&amp;psig=AFQjCNFeYivnBgeDkbwZRJlSlTsp983hqQ&amp;ust=1379489571209217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458200" cy="2990850"/>
          </a:xfrm>
        </p:spPr>
        <p:txBody>
          <a:bodyPr/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GB" sz="36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GB" sz="36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and health policy developments in Georgia, including current  state of UHC</a:t>
            </a:r>
            <a:r>
              <a:rPr lang="en-US" sz="36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en-US" altLang="en-US" sz="3600" b="1" dirty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altLang="en-US" sz="3600" b="1" dirty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altLang="en-US" sz="3600" b="1" dirty="0">
                <a:solidFill>
                  <a:srgbClr val="002060"/>
                </a:solidFill>
                <a:latin typeface="Arial" charset="0"/>
              </a:rPr>
            </a:b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7086600" cy="17526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Marina Darakhvelidze</a:t>
            </a:r>
          </a:p>
          <a:p>
            <a:r>
              <a:rPr lang="en-US" sz="2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</a:t>
            </a:r>
            <a:r>
              <a:rPr lang="en-US" sz="2400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Health and Social Affairs</a:t>
            </a:r>
          </a:p>
          <a:p>
            <a:r>
              <a:rPr lang="en-US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April, 2018</a:t>
            </a:r>
            <a:endParaRPr lang="en-US" sz="20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en-US" dirty="0">
                <a:effectLst/>
              </a:rPr>
              <a:t>priority directions for the development of the healthcare sect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3840163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Health in all policies – general state multi-sectoral approach.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the healthcare sector governance.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Improvement of healthcare financing system 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quality medical services.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human resources in the healthcare sector.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health management information systems.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Support of maternal and child health.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Improvement of prevention and management of priority communicable diseases.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Improvement of prevention and control of priority non-communicable diseases.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public health </a:t>
            </a:r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2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62" y="116622"/>
            <a:ext cx="8748464" cy="109728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National Hepatitis C Elimination </a:t>
            </a:r>
            <a:r>
              <a:rPr lang="en-US" sz="2800" b="1" dirty="0" smtClean="0">
                <a:solidFill>
                  <a:srgbClr val="C00000"/>
                </a:solidFill>
              </a:rPr>
              <a:t>Strategy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734946"/>
              </p:ext>
            </p:extLst>
          </p:nvPr>
        </p:nvGraphicFramePr>
        <p:xfrm>
          <a:off x="241817" y="836712"/>
          <a:ext cx="2972318" cy="1638741"/>
        </p:xfrm>
        <a:graphic>
          <a:graphicData uri="http://schemas.openxmlformats.org/drawingml/2006/table">
            <a:tbl>
              <a:tblPr/>
              <a:tblGrid>
                <a:gridCol w="2229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541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Nationalwide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survey, 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</a:t>
                      </a:r>
                    </a:p>
                  </a:txBody>
                  <a:tcPr marL="68580" marR="68580" marT="34299" marB="342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68580" marR="68580" marT="34299" marB="342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Anti-HCV+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7.7%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HCV RNA+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5.4%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86572"/>
                  </a:ext>
                </a:extLst>
              </a:tr>
            </a:tbl>
          </a:graphicData>
        </a:graphic>
      </p:graphicFrame>
      <p:graphicFrame>
        <p:nvGraphicFramePr>
          <p:cNvPr id="195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635550"/>
              </p:ext>
            </p:extLst>
          </p:nvPr>
        </p:nvGraphicFramePr>
        <p:xfrm>
          <a:off x="0" y="2475453"/>
          <a:ext cx="3669715" cy="365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r:id="rId4" imgW="4365114" imgH="4749196" progId="Excel.Chart.8">
                  <p:embed/>
                </p:oleObj>
              </mc:Choice>
              <mc:Fallback>
                <p:oleObj r:id="rId4" imgW="4365114" imgH="474919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75453"/>
                        <a:ext cx="3669715" cy="3652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1120243"/>
            <a:ext cx="5782218" cy="4598891"/>
          </a:xfrm>
          <a:prstGeom prst="rect">
            <a:avLst/>
          </a:prstGeom>
        </p:spPr>
      </p:pic>
      <p:sp>
        <p:nvSpPr>
          <p:cNvPr id="19" name="Rectangle 1">
            <a:extLst>
              <a:ext uri="{FF2B5EF4-FFF2-40B4-BE49-F238E27FC236}">
                <a16:creationId xmlns:a16="http://schemas.microsoft.com/office/drawing/2014/main" id="{25C3445E-424D-46F9-8E88-0F7E0361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191000"/>
            <a:ext cx="2667000" cy="13388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 dirty="0" err="1">
                <a:solidFill>
                  <a:srgbClr val="FF0000"/>
                </a:solidFill>
                <a:latin typeface="Arial" panose="020B0604020202020204" pitchFamily="34" charset="0"/>
              </a:rPr>
              <a:t>Sofosbuvir</a:t>
            </a:r>
            <a:r>
              <a:rPr lang="en-US" altLang="en-US" sz="1350" b="1" dirty="0">
                <a:solidFill>
                  <a:srgbClr val="FF0000"/>
                </a:solidFill>
                <a:latin typeface="Arial" panose="020B0604020202020204" pitchFamily="34" charset="0"/>
              </a:rPr>
              <a:t>-based regimens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350" b="1" dirty="0" err="1">
                <a:latin typeface="Arial" panose="020B0604020202020204" pitchFamily="34" charset="0"/>
              </a:rPr>
              <a:t>SVR</a:t>
            </a:r>
            <a:r>
              <a:rPr lang="en-US" altLang="ka-GE" sz="1350" b="1" dirty="0">
                <a:latin typeface="Arial" panose="020B0604020202020204" pitchFamily="34" charset="0"/>
              </a:rPr>
              <a:t> achieved: 82%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35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 dirty="0" err="1">
                <a:solidFill>
                  <a:srgbClr val="FF0000"/>
                </a:solidFill>
                <a:latin typeface="Arial" panose="020B0604020202020204" pitchFamily="34" charset="0"/>
              </a:rPr>
              <a:t>Harvoni</a:t>
            </a:r>
            <a:r>
              <a:rPr lang="en-US" altLang="en-US" sz="1350" b="1" dirty="0">
                <a:solidFill>
                  <a:srgbClr val="FF0000"/>
                </a:solidFill>
                <a:latin typeface="Arial" panose="020B0604020202020204" pitchFamily="34" charset="0"/>
              </a:rPr>
              <a:t>-based regimens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350" b="1" dirty="0">
                <a:latin typeface="Arial" panose="020B0604020202020204" pitchFamily="34" charset="0"/>
              </a:rPr>
              <a:t>SVR achieved: </a:t>
            </a:r>
            <a:r>
              <a:rPr lang="en-US" altLang="ka-GE" sz="1350" b="1" dirty="0" smtClean="0">
                <a:latin typeface="Arial" panose="020B0604020202020204" pitchFamily="34" charset="0"/>
              </a:rPr>
              <a:t>98%</a:t>
            </a:r>
            <a:endParaRPr lang="en-US" altLang="ka-GE" sz="135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5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25C3445E-424D-46F9-8E88-0F7E0361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709" y="2667000"/>
            <a:ext cx="2976291" cy="10233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altLang="en-US" sz="135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Screened  - </a:t>
            </a:r>
            <a:r>
              <a:rPr lang="en-US" altLang="en-US" sz="135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1,600,00</a:t>
            </a:r>
            <a:endParaRPr lang="en-US" altLang="en-US" sz="135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altLang="en-US" sz="135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Started Treatment - </a:t>
            </a:r>
            <a:r>
              <a:rPr lang="en-US" altLang="en-US" sz="135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46000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altLang="ka-GE" sz="135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Completed treatment - </a:t>
            </a:r>
            <a:r>
              <a:rPr lang="en-US" altLang="ka-GE" sz="135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41000</a:t>
            </a:r>
            <a:endParaRPr lang="en-US" altLang="ka-GE" sz="135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რუკაზე გადასვლ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379540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Maternal and Child Health</a:t>
            </a:r>
            <a:endParaRPr lang="ka-GE" altLang="en-US" sz="2800" b="1" dirty="0" smtClean="0">
              <a:solidFill>
                <a:srgbClr val="00206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4662264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GB" dirty="0"/>
              <a:t>Georgia Maternal &amp; </a:t>
            </a:r>
            <a:r>
              <a:rPr lang="en-GB" dirty="0" smtClean="0"/>
              <a:t>Newborn and Reproductive Health </a:t>
            </a:r>
            <a:r>
              <a:rPr lang="en-GB" dirty="0"/>
              <a:t>Strategy </a:t>
            </a:r>
            <a:r>
              <a:rPr lang="en-GB" dirty="0" smtClean="0"/>
              <a:t>2017-2030 and Action Plan 2017-2019</a:t>
            </a:r>
          </a:p>
          <a:p>
            <a:r>
              <a:rPr lang="en-US" dirty="0"/>
              <a:t>Perinatal Care Regionalization - </a:t>
            </a:r>
            <a:r>
              <a:rPr lang="en-GB" dirty="0"/>
              <a:t>“gold” model of maternal and new born service organization</a:t>
            </a:r>
            <a:endParaRPr lang="en-US" sz="2000" dirty="0"/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Congenital </a:t>
            </a:r>
            <a:r>
              <a:rPr lang="en-US" dirty="0"/>
              <a:t>syphilis and mother-to-child transmission (MTCT) of HIV elimination plan </a:t>
            </a:r>
            <a:endParaRPr lang="en-US" dirty="0" smtClean="0"/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Universal newborn hearing screening program</a:t>
            </a:r>
            <a:endParaRPr lang="en-US" altLang="en-US" dirty="0"/>
          </a:p>
          <a:p>
            <a:pPr eaLnBrk="1" hangingPunct="1">
              <a:spcBef>
                <a:spcPts val="600"/>
              </a:spcBef>
            </a:pPr>
            <a:r>
              <a:rPr lang="en-US" altLang="en-US" dirty="0" smtClean="0"/>
              <a:t>Essential Nutrition Action Plan - folic </a:t>
            </a:r>
            <a:r>
              <a:rPr lang="en-US" altLang="en-US" dirty="0"/>
              <a:t>a</a:t>
            </a:r>
            <a:r>
              <a:rPr lang="en-US" altLang="en-US" dirty="0" smtClean="0"/>
              <a:t>cid </a:t>
            </a:r>
            <a:r>
              <a:rPr lang="en-US" altLang="en-US" dirty="0"/>
              <a:t>and </a:t>
            </a:r>
            <a:r>
              <a:rPr lang="en-US" altLang="en-US" dirty="0" smtClean="0"/>
              <a:t>iron </a:t>
            </a:r>
            <a:r>
              <a:rPr lang="en-US" altLang="en-US" dirty="0"/>
              <a:t>s</a:t>
            </a:r>
            <a:r>
              <a:rPr lang="en-US" altLang="en-US" dirty="0" smtClean="0"/>
              <a:t>upplements </a:t>
            </a:r>
            <a:r>
              <a:rPr lang="en-US" altLang="en-US" dirty="0"/>
              <a:t>for </a:t>
            </a:r>
            <a:r>
              <a:rPr lang="en-US" altLang="en-US" dirty="0" smtClean="0"/>
              <a:t>all pregnant women, breastfeeding promotion, </a:t>
            </a:r>
            <a:r>
              <a:rPr lang="en-AU" altLang="en-US" dirty="0" smtClean="0"/>
              <a:t>m</a:t>
            </a:r>
            <a:r>
              <a:rPr lang="en-AU" dirty="0" smtClean="0"/>
              <a:t>ultiple </a:t>
            </a:r>
            <a:r>
              <a:rPr lang="en-AU" dirty="0"/>
              <a:t>m</a:t>
            </a:r>
            <a:r>
              <a:rPr lang="en-AU" dirty="0" smtClean="0"/>
              <a:t>icronutrient supplementation </a:t>
            </a:r>
            <a:r>
              <a:rPr lang="en-AU" dirty="0"/>
              <a:t>for 6-23 </a:t>
            </a:r>
            <a:r>
              <a:rPr lang="en-AU" dirty="0" smtClean="0"/>
              <a:t>months </a:t>
            </a:r>
            <a:r>
              <a:rPr lang="en-AU" dirty="0"/>
              <a:t>children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eaLnBrk="1" hangingPunct="1">
              <a:spcBef>
                <a:spcPts val="600"/>
              </a:spcBef>
            </a:pPr>
            <a:r>
              <a:rPr lang="en-US" dirty="0" smtClean="0"/>
              <a:t>Under UHC program selective </a:t>
            </a:r>
            <a:r>
              <a:rPr lang="en-US" dirty="0"/>
              <a:t>contracting </a:t>
            </a:r>
            <a:r>
              <a:rPr lang="en-US" dirty="0" smtClean="0"/>
              <a:t>for </a:t>
            </a:r>
            <a:r>
              <a:rPr lang="en-US" dirty="0"/>
              <a:t>childbirth </a:t>
            </a:r>
            <a:r>
              <a:rPr lang="en-US" dirty="0" smtClean="0"/>
              <a:t>&amp; C-section </a:t>
            </a:r>
            <a:r>
              <a:rPr lang="en-US" dirty="0"/>
              <a:t>and neonatal intensive care services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marL="0" indent="0" eaLnBrk="1" hangingPunct="1">
              <a:spcBef>
                <a:spcPts val="600"/>
              </a:spcBef>
              <a:buNone/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027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effectLst/>
                <a:latin typeface="+mn-lt"/>
              </a:rPr>
              <a:t>Health management Information system</a:t>
            </a:r>
            <a:endParaRPr lang="en-US" sz="2800" b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5079999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▪	</a:t>
            </a:r>
            <a:r>
              <a:rPr lang="en-US" dirty="0" smtClean="0"/>
              <a:t>Electronic </a:t>
            </a:r>
            <a:r>
              <a:rPr lang="en-US" dirty="0"/>
              <a:t>system and regulatory mechanisms for vital </a:t>
            </a:r>
            <a:r>
              <a:rPr lang="en-US" dirty="0" smtClean="0"/>
              <a:t>	events </a:t>
            </a:r>
            <a:r>
              <a:rPr lang="en-US" dirty="0"/>
              <a:t>registration (since 2011</a:t>
            </a:r>
            <a:r>
              <a:rPr lang="en-US" dirty="0" smtClean="0"/>
              <a:t>)</a:t>
            </a:r>
            <a:endParaRPr lang="en-US" dirty="0"/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Electronic </a:t>
            </a:r>
            <a:r>
              <a:rPr lang="en-US" dirty="0"/>
              <a:t>case-based reporting systems for in- and </a:t>
            </a:r>
            <a:r>
              <a:rPr lang="en-US" dirty="0" smtClean="0"/>
              <a:t>	outpatients </a:t>
            </a:r>
            <a:r>
              <a:rPr lang="en-US" dirty="0"/>
              <a:t>in health-care institutions (since </a:t>
            </a:r>
            <a:r>
              <a:rPr lang="en-US" dirty="0" smtClean="0"/>
              <a:t>2014)</a:t>
            </a:r>
            <a:endParaRPr lang="en-US" dirty="0"/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Population-based </a:t>
            </a:r>
            <a:r>
              <a:rPr lang="en-US" dirty="0"/>
              <a:t>cancer registry (since 2015</a:t>
            </a:r>
            <a:r>
              <a:rPr lang="en-US" dirty="0" smtClean="0"/>
              <a:t>)</a:t>
            </a:r>
            <a:endParaRPr lang="en-US" dirty="0"/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Birth registry - new </a:t>
            </a:r>
            <a:r>
              <a:rPr lang="en-US" dirty="0"/>
              <a:t>electronic </a:t>
            </a:r>
            <a:r>
              <a:rPr lang="en-US" dirty="0" smtClean="0"/>
              <a:t>registration </a:t>
            </a:r>
            <a:r>
              <a:rPr lang="en-US" dirty="0"/>
              <a:t>for antenatal </a:t>
            </a:r>
            <a:r>
              <a:rPr lang="en-US" dirty="0" smtClean="0"/>
              <a:t>	and </a:t>
            </a:r>
            <a:r>
              <a:rPr lang="en-US" dirty="0"/>
              <a:t>obstetric services and the surveillance of maternal </a:t>
            </a:r>
            <a:r>
              <a:rPr lang="en-US" dirty="0" smtClean="0"/>
              <a:t>	and </a:t>
            </a:r>
            <a:r>
              <a:rPr lang="en-US" dirty="0"/>
              <a:t>child health (since 2016</a:t>
            </a:r>
            <a:r>
              <a:rPr lang="en-US" dirty="0" smtClean="0"/>
              <a:t>)</a:t>
            </a:r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E-prescription (2017)</a:t>
            </a:r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Electronic health </a:t>
            </a:r>
            <a:r>
              <a:rPr lang="en-US" dirty="0"/>
              <a:t>r</a:t>
            </a:r>
            <a:r>
              <a:rPr lang="en-US" dirty="0" smtClean="0"/>
              <a:t>ecords (2017)</a:t>
            </a: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1" y="4243714"/>
            <a:ext cx="3942906" cy="26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343400"/>
          </a:xfrm>
        </p:spPr>
        <p:txBody>
          <a:bodyPr>
            <a:normAutofit/>
          </a:bodyPr>
          <a:lstStyle/>
          <a:p>
            <a:pPr>
              <a:defRPr/>
            </a:pPr>
            <a:endParaRPr lang="ka-GE" sz="2000" dirty="0"/>
          </a:p>
          <a:p>
            <a:pPr lvl="1">
              <a:buFont typeface="Wingdings" pitchFamily="2" charset="2"/>
              <a:buChar char="ü"/>
              <a:defRPr/>
            </a:pPr>
            <a:endParaRPr lang="ka-GE" sz="2000" dirty="0"/>
          </a:p>
          <a:p>
            <a:pPr marL="0" indent="0">
              <a:buNone/>
              <a:defRPr/>
            </a:pPr>
            <a:endParaRPr lang="ka-GE" sz="2000" dirty="0"/>
          </a:p>
          <a:p>
            <a:pPr marL="457200" lvl="1" indent="0">
              <a:buNone/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452382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</a:t>
            </a:r>
            <a:endParaRPr lang="ka-GE" sz="28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90500" y="1143000"/>
            <a:ext cx="8763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/>
              <a:t>▪  HRH regulation and accreditation </a:t>
            </a:r>
          </a:p>
          <a:p>
            <a:pPr>
              <a:defRPr/>
            </a:pPr>
            <a:r>
              <a:rPr lang="en-US" sz="2000" dirty="0" smtClean="0"/>
              <a:t>	- Medical specialties and sub-specialties aligned with EU</a:t>
            </a:r>
          </a:p>
          <a:p>
            <a:pPr>
              <a:defRPr/>
            </a:pPr>
            <a:r>
              <a:rPr lang="en-US" sz="2000" dirty="0"/>
              <a:t>	</a:t>
            </a:r>
            <a:r>
              <a:rPr lang="en-US" sz="2000" dirty="0" smtClean="0"/>
              <a:t>- Medical residency programs updated/prepared in 56</a:t>
            </a:r>
          </a:p>
          <a:p>
            <a:pPr>
              <a:defRPr/>
            </a:pPr>
            <a:r>
              <a:rPr lang="en-US" sz="2000" dirty="0"/>
              <a:t>	</a:t>
            </a:r>
            <a:r>
              <a:rPr lang="en-US" sz="2000" dirty="0" smtClean="0"/>
              <a:t> medical specialties</a:t>
            </a:r>
          </a:p>
          <a:p>
            <a:pPr>
              <a:defRPr/>
            </a:pPr>
            <a:r>
              <a:rPr lang="en-US" sz="2000" dirty="0"/>
              <a:t>▪ </a:t>
            </a:r>
            <a:r>
              <a:rPr lang="en-US" sz="2000" dirty="0" smtClean="0"/>
              <a:t> Certification exam system revised </a:t>
            </a:r>
          </a:p>
          <a:p>
            <a:pPr>
              <a:defRPr/>
            </a:pPr>
            <a:r>
              <a:rPr lang="en-US" sz="2000" dirty="0"/>
              <a:t>	</a:t>
            </a:r>
            <a:r>
              <a:rPr lang="en-US" sz="2000" dirty="0" smtClean="0"/>
              <a:t>- New </a:t>
            </a:r>
            <a:r>
              <a:rPr lang="en-US" sz="2000" dirty="0"/>
              <a:t>instrument for accreditation of continuous medical education </a:t>
            </a:r>
          </a:p>
          <a:p>
            <a:pPr>
              <a:defRPr/>
            </a:pPr>
            <a:r>
              <a:rPr lang="en-US" sz="2000" dirty="0" smtClean="0"/>
              <a:t>	  program developed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/>
              <a:t>▪ </a:t>
            </a:r>
            <a:r>
              <a:rPr lang="en-US" sz="2000" dirty="0" smtClean="0"/>
              <a:t>  Labor market analyses initiated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▪ </a:t>
            </a:r>
            <a:r>
              <a:rPr lang="en-US" sz="2000" dirty="0" smtClean="0"/>
              <a:t>  Medical residency programs in several specialties funded by the</a:t>
            </a:r>
          </a:p>
          <a:p>
            <a:pPr>
              <a:defRPr/>
            </a:pPr>
            <a:r>
              <a:rPr lang="en-US" sz="2000" dirty="0"/>
              <a:t> </a:t>
            </a:r>
            <a:r>
              <a:rPr lang="en-US" sz="2000" dirty="0" smtClean="0"/>
              <a:t>   government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285750" indent="-285750"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 marL="800100" lvl="1" indent="-342900">
              <a:defRPr/>
            </a:pPr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ka-GE" sz="2000" dirty="0"/>
          </a:p>
          <a:p>
            <a:pPr>
              <a:defRPr/>
            </a:pPr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ka-GE" dirty="0"/>
          </a:p>
          <a:p>
            <a:pPr>
              <a:defRPr/>
            </a:pPr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592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dirty="0" smtClean="0"/>
              <a:t>Future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40163"/>
          </a:xfrm>
        </p:spPr>
        <p:txBody>
          <a:bodyPr/>
          <a:lstStyle/>
          <a:p>
            <a:r>
              <a:rPr lang="en-US" dirty="0" smtClean="0"/>
              <a:t>Working on:</a:t>
            </a:r>
          </a:p>
          <a:p>
            <a:pPr lvl="1"/>
            <a:r>
              <a:rPr lang="en-US" dirty="0" smtClean="0"/>
              <a:t>Health system development strategy</a:t>
            </a:r>
          </a:p>
          <a:p>
            <a:pPr lvl="1"/>
            <a:r>
              <a:rPr lang="en-US" dirty="0" smtClean="0"/>
              <a:t>PHC system </a:t>
            </a:r>
            <a:r>
              <a:rPr lang="en-US" dirty="0"/>
              <a:t>development </a:t>
            </a:r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Mental Health system </a:t>
            </a:r>
            <a:r>
              <a:rPr lang="en-US" dirty="0"/>
              <a:t>development </a:t>
            </a:r>
            <a:r>
              <a:rPr lang="en-US" dirty="0" smtClean="0"/>
              <a:t>action plan </a:t>
            </a:r>
          </a:p>
          <a:p>
            <a:pPr lvl="1"/>
            <a:r>
              <a:rPr lang="en-US" dirty="0" smtClean="0"/>
              <a:t>Strategic Purchasing implementation action plan</a:t>
            </a:r>
          </a:p>
          <a:p>
            <a:pPr lvl="1"/>
            <a:r>
              <a:rPr lang="en-US" dirty="0" smtClean="0"/>
              <a:t>DRG system implementation action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3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45" y="228600"/>
            <a:ext cx="8839200" cy="838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Demographic and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Socio-Economic 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ituation, 2016 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4917" y="1924707"/>
            <a:ext cx="1982657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2517" y="2403611"/>
            <a:ext cx="1626166" cy="2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85" y="5132327"/>
            <a:ext cx="5646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per capita – 104 $US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as % of GDP – 2.8%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as % of State Budget – 8%</a:t>
            </a:r>
          </a:p>
        </p:txBody>
      </p:sp>
      <p:pic>
        <p:nvPicPr>
          <p:cNvPr id="9" name="Picture 4" descr="http://www.abandonthecube.com/Content/Georgia%20Regional%20Map%20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7" t="18668" r="6179" b="33767"/>
          <a:stretch/>
        </p:blipFill>
        <p:spPr bwMode="auto">
          <a:xfrm>
            <a:off x="-43884" y="2068830"/>
            <a:ext cx="8965440" cy="46416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sp>
        <p:nvSpPr>
          <p:cNvPr id="10" name="Rectangle 9"/>
          <p:cNvSpPr/>
          <p:nvPr/>
        </p:nvSpPr>
        <p:spPr>
          <a:xfrm>
            <a:off x="3657600" y="16002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0" y="2819400"/>
            <a:ext cx="6718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Maternal Mortality (per 100000 live birth</a:t>
            </a:r>
            <a:r>
              <a:rPr lang="en-US" b="1" dirty="0" smtClean="0"/>
              <a:t>) – 22.9</a:t>
            </a:r>
          </a:p>
          <a:p>
            <a:r>
              <a:rPr lang="en-US" b="1" dirty="0"/>
              <a:t>Infant mortality (per 1000 live birth</a:t>
            </a:r>
            <a:r>
              <a:rPr lang="en-US" b="1" dirty="0" smtClean="0"/>
              <a:t>) </a:t>
            </a:r>
            <a:r>
              <a:rPr lang="ka-GE" b="1" dirty="0" smtClean="0"/>
              <a:t> </a:t>
            </a:r>
            <a:r>
              <a:rPr lang="en-US" b="1" dirty="0" smtClean="0"/>
              <a:t>– 9.0</a:t>
            </a:r>
          </a:p>
          <a:p>
            <a:r>
              <a:rPr lang="en-US" b="1" dirty="0"/>
              <a:t>Under 5 mortality rate (per 1000 live birth</a:t>
            </a:r>
            <a:r>
              <a:rPr lang="en-US" b="1" dirty="0" smtClean="0"/>
              <a:t>) – 10.7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0862" y="4154268"/>
            <a:ext cx="629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GDP per capita (at current prices), </a:t>
            </a:r>
            <a:r>
              <a:rPr lang="ka-GE" b="1" dirty="0" smtClean="0"/>
              <a:t>(2016) </a:t>
            </a:r>
            <a:r>
              <a:rPr lang="en-US" b="1" dirty="0" smtClean="0"/>
              <a:t>– </a:t>
            </a:r>
            <a:r>
              <a:rPr lang="ka-GE" b="1" dirty="0" smtClean="0"/>
              <a:t>385</a:t>
            </a:r>
            <a:r>
              <a:rPr lang="en-US" b="1" dirty="0" smtClean="0"/>
              <a:t>2</a:t>
            </a:r>
            <a:r>
              <a:rPr lang="ka-GE" b="1" dirty="0" smtClean="0"/>
              <a:t> </a:t>
            </a:r>
            <a:r>
              <a:rPr lang="en-US" b="1" dirty="0" smtClean="0"/>
              <a:t>$US</a:t>
            </a:r>
          </a:p>
          <a:p>
            <a:r>
              <a:rPr lang="en-US" b="1" dirty="0"/>
              <a:t>GDP real growth – </a:t>
            </a:r>
            <a:r>
              <a:rPr lang="en-US" b="1" dirty="0" smtClean="0"/>
              <a:t>2.7%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540589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Government expenditure on health as % of </a:t>
            </a:r>
            <a:r>
              <a:rPr lang="en-US" b="1" dirty="0" smtClean="0"/>
              <a:t>GDP – 3%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/>
              <a:t>General Government expenditure on health per capita (USD</a:t>
            </a:r>
            <a:r>
              <a:rPr lang="en-US" b="1" dirty="0" smtClean="0"/>
              <a:t>) – </a:t>
            </a:r>
            <a:r>
              <a:rPr lang="ka-GE" b="1" dirty="0" smtClean="0"/>
              <a:t>1</a:t>
            </a:r>
            <a:r>
              <a:rPr lang="en-US" b="1" dirty="0" smtClean="0"/>
              <a:t>16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1562472" cy="2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71332" y="1203282"/>
            <a:ext cx="7550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Population</a:t>
            </a:r>
            <a:r>
              <a:rPr lang="ka-GE" b="1" dirty="0" smtClean="0"/>
              <a:t> </a:t>
            </a:r>
            <a:r>
              <a:rPr lang="en-US" b="1" dirty="0" smtClean="0"/>
              <a:t>– 3 719 300</a:t>
            </a:r>
          </a:p>
          <a:p>
            <a:r>
              <a:rPr lang="en-US" b="1" dirty="0"/>
              <a:t>Birth rate (per thousand population) – </a:t>
            </a:r>
            <a:r>
              <a:rPr lang="en-US" b="1" dirty="0" smtClean="0"/>
              <a:t>1</a:t>
            </a:r>
            <a:r>
              <a:rPr lang="ka-GE" b="1" dirty="0"/>
              <a:t>5</a:t>
            </a:r>
            <a:r>
              <a:rPr lang="en-US" b="1" dirty="0" smtClean="0"/>
              <a:t>.</a:t>
            </a:r>
            <a:r>
              <a:rPr lang="ka-GE" b="1" dirty="0" smtClean="0"/>
              <a:t>2</a:t>
            </a:r>
            <a:endParaRPr lang="en-US" b="1" dirty="0"/>
          </a:p>
          <a:p>
            <a:r>
              <a:rPr lang="en-US" b="1" dirty="0"/>
              <a:t>Mortality rate (per thousand population</a:t>
            </a:r>
            <a:r>
              <a:rPr lang="en-US" b="1" dirty="0" smtClean="0"/>
              <a:t>) – 13.</a:t>
            </a:r>
            <a:r>
              <a:rPr lang="ka-GE" b="1" dirty="0" smtClean="0"/>
              <a:t>7</a:t>
            </a:r>
            <a:endParaRPr lang="en-US" b="1" dirty="0"/>
          </a:p>
          <a:p>
            <a:r>
              <a:rPr lang="en-US" b="1" dirty="0"/>
              <a:t>Life expectancy at </a:t>
            </a:r>
            <a:r>
              <a:rPr lang="en-US" b="1" dirty="0" smtClean="0"/>
              <a:t>birth – 72.</a:t>
            </a:r>
            <a:r>
              <a:rPr lang="ka-GE" b="1" dirty="0" smtClean="0"/>
              <a:t>7</a:t>
            </a:r>
            <a:endParaRPr lang="en-US" b="1" dirty="0"/>
          </a:p>
        </p:txBody>
      </p:sp>
      <p:pic>
        <p:nvPicPr>
          <p:cNvPr id="3074" name="Picture 2" descr="http://geostat.ge/images/census-ge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t="23283" r="28011" b="47164"/>
          <a:stretch/>
        </p:blipFill>
        <p:spPr bwMode="auto">
          <a:xfrm>
            <a:off x="420139" y="1254461"/>
            <a:ext cx="928047" cy="4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economic grow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economic growt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Image result for economic grow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r="24251"/>
          <a:stretch/>
        </p:blipFill>
        <p:spPr bwMode="auto">
          <a:xfrm>
            <a:off x="68545" y="4068896"/>
            <a:ext cx="644804" cy="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health syste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https://media.licdn.com/mpr/mpr/AAEAAQAAAAAAAAXQAAAAJDUyYTU4YzIwLTFmNmUtNDMwNC05OWE2LWFlMWNmZTVhOWVhMQ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443175"/>
            <a:ext cx="997733" cy="5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maternal and child health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52790"/>
          <a:stretch/>
        </p:blipFill>
        <p:spPr bwMode="auto">
          <a:xfrm>
            <a:off x="2333767" y="2870570"/>
            <a:ext cx="714233" cy="8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3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89931"/>
            <a:ext cx="90678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 Health Care </a:t>
            </a:r>
            <a:r>
              <a:rPr lang="ka-GE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Socially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Oriented Political Platform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530538"/>
              </p:ext>
            </p:extLst>
          </p:nvPr>
        </p:nvGraphicFramePr>
        <p:xfrm>
          <a:off x="4951863" y="2598761"/>
          <a:ext cx="4038600" cy="243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5029200" y="1760561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Reforms have moved Georgia closer to universal health coverage</a:t>
            </a:r>
          </a:p>
        </p:txBody>
      </p:sp>
      <p:sp>
        <p:nvSpPr>
          <p:cNvPr id="2" name="Right Arrow Callout 1"/>
          <p:cNvSpPr/>
          <p:nvPr/>
        </p:nvSpPr>
        <p:spPr>
          <a:xfrm>
            <a:off x="36394" y="1981200"/>
            <a:ext cx="4840406" cy="3429000"/>
          </a:xfrm>
          <a:prstGeom prst="rightArrowCallout">
            <a:avLst>
              <a:gd name="adj1" fmla="val 8582"/>
              <a:gd name="adj2" fmla="val 10448"/>
              <a:gd name="adj3" fmla="val 23881"/>
              <a:gd name="adj4" fmla="val 788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/>
              <a:t>Unprecedented Expansion of State Budget for Health care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000" b="1" dirty="0">
                <a:solidFill>
                  <a:srgbClr val="C00000"/>
                </a:solidFill>
              </a:rPr>
              <a:t>365 mill GEL in </a:t>
            </a:r>
            <a:r>
              <a:rPr lang="ka-GE" sz="2000" b="1" dirty="0">
                <a:solidFill>
                  <a:srgbClr val="C00000"/>
                </a:solidFill>
              </a:rPr>
              <a:t>2012 </a:t>
            </a:r>
            <a:r>
              <a:rPr lang="en-US" sz="2000" b="1" dirty="0">
                <a:solidFill>
                  <a:srgbClr val="C00000"/>
                </a:solidFill>
                <a:sym typeface="Wingdings" pitchFamily="2" charset="2"/>
              </a:rPr>
              <a:t> 1017 Mill Gel in </a:t>
            </a:r>
            <a:r>
              <a:rPr lang="ka-GE" sz="2000" b="1" dirty="0">
                <a:solidFill>
                  <a:srgbClr val="C00000"/>
                </a:solidFill>
                <a:sym typeface="Wingdings" pitchFamily="2" charset="2"/>
              </a:rPr>
              <a:t>201</a:t>
            </a:r>
            <a:r>
              <a:rPr lang="en-US" sz="2000" b="1" dirty="0">
                <a:solidFill>
                  <a:srgbClr val="C00000"/>
                </a:solidFill>
                <a:sym typeface="Wingdings" pitchFamily="2" charset="2"/>
              </a:rPr>
              <a:t>6</a:t>
            </a:r>
            <a:r>
              <a:rPr lang="ka-GE" sz="20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000" b="1" dirty="0"/>
              <a:t>Launch of Universal Health Care Program in February 2013</a:t>
            </a:r>
          </a:p>
        </p:txBody>
      </p:sp>
    </p:spTree>
    <p:extLst>
      <p:ext uri="{BB962C8B-B14F-4D97-AF65-F5344CB8AC3E}">
        <p14:creationId xmlns:p14="http://schemas.microsoft.com/office/powerpoint/2010/main" val="1252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8480" cy="71878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ealth sector expenditures</a:t>
            </a:r>
            <a:endParaRPr lang="sl-SI" sz="2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256882"/>
              </p:ext>
            </p:extLst>
          </p:nvPr>
        </p:nvGraphicFramePr>
        <p:xfrm>
          <a:off x="2275" y="2016641"/>
          <a:ext cx="4724400" cy="407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39650" y="6172200"/>
            <a:ext cx="3429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Georgia NHA 20</a:t>
            </a:r>
            <a:r>
              <a:rPr lang="ka-GE" sz="1050" dirty="0" smtClean="0"/>
              <a:t>10-</a:t>
            </a:r>
            <a:r>
              <a:rPr lang="en-US" sz="1050" dirty="0" smtClean="0"/>
              <a:t>2016  (</a:t>
            </a:r>
            <a:r>
              <a:rPr lang="en-US" sz="1050" dirty="0" err="1" smtClean="0"/>
              <a:t>MoLHSA</a:t>
            </a:r>
            <a:r>
              <a:rPr lang="en-US" sz="1050" dirty="0" smtClean="0"/>
              <a:t>, 2017)</a:t>
            </a:r>
            <a:endParaRPr lang="en-US" sz="1050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92419"/>
              </p:ext>
            </p:extLst>
          </p:nvPr>
        </p:nvGraphicFramePr>
        <p:xfrm>
          <a:off x="4953000" y="1899683"/>
          <a:ext cx="4067601" cy="407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77134" y="1219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Out-of-Pocket Payment as % of Total Health Expenditure, Georgia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465421"/>
            <a:ext cx="4254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Public Health Expenditure, Georgia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27245"/>
            <a:ext cx="76200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80.3</a:t>
            </a:r>
            <a:r>
              <a:rPr lang="en-US" dirty="0">
                <a:solidFill>
                  <a:srgbClr val="C00000"/>
                </a:solidFill>
              </a:rPr>
              <a:t>% </a:t>
            </a:r>
            <a:r>
              <a:rPr lang="en-US" dirty="0" smtClean="0"/>
              <a:t>beneficiaries satisfied </a:t>
            </a:r>
            <a:r>
              <a:rPr lang="en-US" dirty="0"/>
              <a:t>with the outpatient service and </a:t>
            </a:r>
            <a:r>
              <a:rPr lang="en-US" dirty="0">
                <a:solidFill>
                  <a:srgbClr val="C00000"/>
                </a:solidFill>
              </a:rPr>
              <a:t>96.4%</a:t>
            </a:r>
            <a:r>
              <a:rPr lang="en-US" dirty="0"/>
              <a:t> expressed  </a:t>
            </a:r>
            <a:r>
              <a:rPr lang="en-US" dirty="0" smtClean="0"/>
              <a:t>satisfaction </a:t>
            </a:r>
            <a:r>
              <a:rPr lang="en-US" dirty="0"/>
              <a:t>with hospital level emergency care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Over </a:t>
            </a:r>
            <a:r>
              <a:rPr lang="en-US" dirty="0" smtClean="0">
                <a:solidFill>
                  <a:srgbClr val="C00000"/>
                </a:solidFill>
              </a:rPr>
              <a:t>77</a:t>
            </a:r>
            <a:r>
              <a:rPr lang="en-US" dirty="0">
                <a:solidFill>
                  <a:srgbClr val="C00000"/>
                </a:solidFill>
              </a:rPr>
              <a:t>%</a:t>
            </a:r>
            <a:r>
              <a:rPr lang="en-US" dirty="0"/>
              <a:t> of the population notes </a:t>
            </a:r>
            <a:r>
              <a:rPr lang="en-US" dirty="0" smtClean="0"/>
              <a:t>increased financial </a:t>
            </a:r>
            <a:r>
              <a:rPr lang="en-US" dirty="0"/>
              <a:t>access to outpatient and inpatient </a:t>
            </a:r>
            <a:r>
              <a:rPr lang="en-US" dirty="0" smtClean="0"/>
              <a:t>services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90900"/>
            <a:ext cx="18954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1524000" y="304799"/>
            <a:ext cx="7162800" cy="1038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6267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" y="-81666"/>
            <a:ext cx="4752528" cy="1325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Coverage of Healthcare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9599" y="4323161"/>
            <a:ext cx="5102602" cy="600328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UHC Program has led to a major expansion in population entitlement to publicly financed health services (HUES) 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79761" y="886682"/>
          <a:ext cx="525633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5724128" y="581116"/>
          <a:ext cx="4038600" cy="230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5652120" y="3216885"/>
          <a:ext cx="4038600" cy="240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65440" y="2699628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Hospitalization per 100 population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5440" y="5511885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0000"/>
                </a:solidFill>
              </a:rPr>
              <a:t>Ambulatory care visits per person per years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28356" y="10802"/>
            <a:ext cx="462724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kern="0" dirty="0">
                <a:solidFill>
                  <a:srgbClr val="C00000"/>
                </a:solidFill>
              </a:rPr>
              <a:t>Services utilization</a:t>
            </a:r>
          </a:p>
        </p:txBody>
      </p:sp>
    </p:spTree>
    <p:extLst>
      <p:ext uri="{BB962C8B-B14F-4D97-AF65-F5344CB8AC3E}">
        <p14:creationId xmlns:p14="http://schemas.microsoft.com/office/powerpoint/2010/main" val="1015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Expanding benefits</a:t>
            </a:r>
            <a:endParaRPr lang="en-US" sz="2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334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ea typeface="Kozuka Mincho Pro H" pitchFamily="18" charset="-128"/>
              </a:rPr>
              <a:t>I</a:t>
            </a:r>
            <a:r>
              <a:rPr lang="en-US" sz="2000" dirty="0" smtClean="0"/>
              <a:t> Phase</a:t>
            </a:r>
            <a:r>
              <a:rPr lang="ka-GE" sz="2000" dirty="0" smtClean="0"/>
              <a:t> - </a:t>
            </a:r>
            <a:r>
              <a:rPr lang="en-US" sz="2000" dirty="0"/>
              <a:t>28 February 2013 (minimum package</a:t>
            </a:r>
            <a:r>
              <a:rPr lang="en-US" sz="2000" dirty="0" smtClean="0"/>
              <a:t>)</a:t>
            </a:r>
            <a:endParaRPr lang="ka-GE" sz="2000" dirty="0" smtClean="0"/>
          </a:p>
          <a:p>
            <a:pPr marL="457200" lvl="1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- Planned ambulatory care</a:t>
            </a:r>
            <a:endParaRPr lang="ka-GE" sz="20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- Urgent outpatient and inpatient care</a:t>
            </a:r>
            <a:endParaRPr lang="ka-GE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ea typeface="Kozuka Mincho Pro H" pitchFamily="18" charset="-128"/>
              </a:rPr>
              <a:t>II</a:t>
            </a:r>
            <a:r>
              <a:rPr lang="en-US" sz="2000" dirty="0" smtClean="0"/>
              <a:t> </a:t>
            </a:r>
            <a:r>
              <a:rPr lang="en-US" sz="2000" dirty="0"/>
              <a:t>Phase</a:t>
            </a:r>
            <a:r>
              <a:rPr lang="ka-GE" sz="2000" dirty="0" smtClean="0"/>
              <a:t> - </a:t>
            </a:r>
            <a:r>
              <a:rPr lang="en-US" sz="2000" dirty="0"/>
              <a:t>July 1, 2013 </a:t>
            </a:r>
            <a:r>
              <a:rPr lang="en-US" sz="2000" dirty="0" smtClean="0"/>
              <a:t>(basic </a:t>
            </a:r>
            <a:r>
              <a:rPr lang="en-US" sz="2000" dirty="0"/>
              <a:t>p</a:t>
            </a:r>
            <a:r>
              <a:rPr lang="en-US" sz="2000" dirty="0" smtClean="0"/>
              <a:t>ackage</a:t>
            </a:r>
            <a:r>
              <a:rPr lang="en-US" sz="2000" dirty="0"/>
              <a:t>)</a:t>
            </a:r>
            <a:endParaRPr lang="ka-GE" sz="2000" dirty="0" smtClean="0"/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</a:t>
            </a:r>
            <a:r>
              <a:rPr lang="en-US" sz="2000" dirty="0" smtClean="0"/>
              <a:t>- </a:t>
            </a:r>
            <a:r>
              <a:rPr lang="en-US" sz="2000" dirty="0"/>
              <a:t>Planned ambulatory care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	- Urgent outpatient services </a:t>
            </a:r>
          </a:p>
          <a:p>
            <a:pPr marL="457200" lvl="1" indent="0">
              <a:buNone/>
            </a:pPr>
            <a:r>
              <a:rPr lang="en-US" sz="2000" dirty="0" smtClean="0"/>
              <a:t>	- Urgent inpatient  and critical are</a:t>
            </a:r>
          </a:p>
          <a:p>
            <a:pPr marL="457200" lvl="1" indent="0">
              <a:buNone/>
            </a:pPr>
            <a:r>
              <a:rPr lang="en-US" sz="2000" dirty="0" smtClean="0"/>
              <a:t>	- </a:t>
            </a:r>
            <a:r>
              <a:rPr lang="en-US" sz="2000" dirty="0" smtClean="0">
                <a:solidFill>
                  <a:srgbClr val="C00000"/>
                </a:solidFill>
              </a:rPr>
              <a:t>Elective surgical </a:t>
            </a:r>
            <a:r>
              <a:rPr lang="en-US" sz="2000" dirty="0">
                <a:solidFill>
                  <a:srgbClr val="C00000"/>
                </a:solidFill>
              </a:rPr>
              <a:t>c</a:t>
            </a:r>
            <a:r>
              <a:rPr lang="en-US" sz="2000" dirty="0" smtClean="0">
                <a:solidFill>
                  <a:srgbClr val="C00000"/>
                </a:solidFill>
              </a:rPr>
              <a:t>are 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- Chemo-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smtClean="0">
                <a:solidFill>
                  <a:srgbClr val="C00000"/>
                </a:solidFill>
              </a:rPr>
              <a:t>hormone- </a:t>
            </a:r>
            <a:r>
              <a:rPr lang="en-US" sz="2000" dirty="0">
                <a:solidFill>
                  <a:srgbClr val="C00000"/>
                </a:solidFill>
              </a:rPr>
              <a:t>and </a:t>
            </a:r>
            <a:r>
              <a:rPr lang="en-US" sz="2000" dirty="0" smtClean="0">
                <a:solidFill>
                  <a:srgbClr val="C00000"/>
                </a:solidFill>
              </a:rPr>
              <a:t>radiotherapy</a:t>
            </a:r>
            <a:endParaRPr lang="en-US" sz="20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- Maternity </a:t>
            </a:r>
            <a:r>
              <a:rPr lang="en-US" sz="2000" dirty="0">
                <a:solidFill>
                  <a:srgbClr val="C00000"/>
                </a:solidFill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ervices</a:t>
            </a:r>
            <a:endParaRPr lang="en-US" sz="20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- Basic </a:t>
            </a:r>
            <a:r>
              <a:rPr lang="en-US" sz="2000" dirty="0">
                <a:solidFill>
                  <a:srgbClr val="C00000"/>
                </a:solidFill>
              </a:rPr>
              <a:t>drugs for target groups</a:t>
            </a:r>
          </a:p>
          <a:p>
            <a:r>
              <a:rPr lang="en-US" sz="2000" dirty="0" smtClean="0"/>
              <a:t>III </a:t>
            </a:r>
            <a:r>
              <a:rPr lang="en-US" sz="2000" dirty="0"/>
              <a:t>Phase </a:t>
            </a:r>
            <a:r>
              <a:rPr lang="ka-GE" sz="2000" dirty="0" smtClean="0"/>
              <a:t>- </a:t>
            </a:r>
            <a:r>
              <a:rPr lang="en-US" sz="2000" dirty="0"/>
              <a:t>May 1, </a:t>
            </a:r>
            <a:r>
              <a:rPr lang="en-US" sz="2000" dirty="0" smtClean="0"/>
              <a:t>2017 </a:t>
            </a:r>
            <a:r>
              <a:rPr lang="ka-GE" sz="2000" dirty="0" smtClean="0"/>
              <a:t>- </a:t>
            </a:r>
            <a:r>
              <a:rPr lang="en-US" sz="2000" dirty="0">
                <a:solidFill>
                  <a:srgbClr val="C00000"/>
                </a:solidFill>
              </a:rPr>
              <a:t>Service stratification according to revenue </a:t>
            </a:r>
            <a:r>
              <a:rPr lang="en-US" sz="2000" dirty="0" smtClean="0">
                <a:solidFill>
                  <a:srgbClr val="C00000"/>
                </a:solidFill>
              </a:rPr>
              <a:t>groups using “social justice approach”</a:t>
            </a:r>
          </a:p>
          <a:p>
            <a:pPr marL="0" indent="0">
              <a:buNone/>
            </a:pPr>
            <a:r>
              <a:rPr lang="en-US" sz="2000" dirty="0" smtClean="0"/>
              <a:t>	- </a:t>
            </a:r>
            <a:r>
              <a:rPr lang="en-US" sz="2000" dirty="0" smtClean="0">
                <a:solidFill>
                  <a:srgbClr val="C00000"/>
                </a:solidFill>
              </a:rPr>
              <a:t>Outpatient drugs benefit for chronic conditions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  <a:r>
              <a:rPr lang="ka-GE" dirty="0" smtClean="0">
                <a:solidFill>
                  <a:srgbClr val="002060"/>
                </a:solidFill>
                <a:effectLst/>
                <a:latin typeface="+mn-lt"/>
                <a:cs typeface="Arial" panose="020B0604020202020204" pitchFamily="34" charset="0"/>
              </a:rPr>
              <a:t>...</a:t>
            </a:r>
            <a:endParaRPr lang="en-US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▪ </a:t>
            </a:r>
            <a:r>
              <a:rPr lang="en-US" dirty="0" smtClean="0"/>
              <a:t>   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very low public spending on 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>▪ </a:t>
            </a:r>
            <a:r>
              <a:rPr lang="en-US" dirty="0" smtClean="0"/>
              <a:t>   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very high out-of-pocket 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</a:p>
          <a:p>
            <a:pPr marL="0" indent="0">
              <a:buNone/>
            </a:pPr>
            <a:r>
              <a:rPr lang="en-US" dirty="0"/>
              <a:t>▪ </a:t>
            </a:r>
            <a:r>
              <a:rPr lang="en-US" dirty="0" smtClean="0"/>
              <a:t>  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Expenses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on outpatient medications are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  <a:p>
            <a:pPr marL="0" indent="0">
              <a:buNone/>
            </a:pPr>
            <a:r>
              <a:rPr lang="en-US" dirty="0"/>
              <a:t>▪ </a:t>
            </a:r>
            <a:r>
              <a:rPr lang="en-US" dirty="0" smtClean="0"/>
              <a:t>  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delivery model is biased towards </a:t>
            </a:r>
          </a:p>
          <a:p>
            <a:pPr marL="0" indent="0">
              <a:buNone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hospital/emergency services, and less primary care </a:t>
            </a:r>
          </a:p>
          <a:p>
            <a:pPr marL="0" indent="0">
              <a:buNone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centered</a:t>
            </a:r>
          </a:p>
          <a:p>
            <a:pPr marL="0" indent="0">
              <a:buNone/>
            </a:pPr>
            <a:r>
              <a:rPr lang="en-US" dirty="0"/>
              <a:t>▪ </a:t>
            </a:r>
            <a:r>
              <a:rPr lang="en-US" dirty="0" smtClean="0"/>
              <a:t>  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Purchasing strategies are low effective at ensuring quality</a:t>
            </a:r>
          </a:p>
          <a:p>
            <a:pPr marL="0" indent="0">
              <a:buNone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and containing costs</a:t>
            </a:r>
          </a:p>
          <a:p>
            <a:pPr marL="0" indent="0">
              <a:buNone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Strategies adopted by Government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38401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Georgian Healthcare System State Concept </a:t>
            </a:r>
            <a:br>
              <a:rPr lang="en-US" dirty="0"/>
            </a:br>
            <a:r>
              <a:rPr lang="en-US" dirty="0"/>
              <a:t>2014-2020 </a:t>
            </a:r>
            <a:endParaRPr lang="en-US" dirty="0" smtClean="0"/>
          </a:p>
          <a:p>
            <a:r>
              <a:rPr lang="en-GB" dirty="0" smtClean="0"/>
              <a:t>Georgia </a:t>
            </a:r>
            <a:r>
              <a:rPr lang="en-GB" dirty="0"/>
              <a:t>Maternal &amp; </a:t>
            </a:r>
            <a:r>
              <a:rPr lang="en-GB" dirty="0" err="1"/>
              <a:t>Newborn</a:t>
            </a:r>
            <a:r>
              <a:rPr lang="en-GB" dirty="0"/>
              <a:t> and Reproductive Health Strategy 2017-2030 and Action Plan </a:t>
            </a:r>
            <a:r>
              <a:rPr lang="en-GB" dirty="0" smtClean="0"/>
              <a:t>2017-2019</a:t>
            </a:r>
          </a:p>
          <a:p>
            <a:r>
              <a:rPr lang="en-GB" dirty="0" err="1" smtClean="0"/>
              <a:t>Noncommunicable</a:t>
            </a:r>
            <a:r>
              <a:rPr lang="en-GB" dirty="0" smtClean="0"/>
              <a:t> diseases prevention and Control Strategy 2016-2020</a:t>
            </a:r>
          </a:p>
          <a:p>
            <a:r>
              <a:rPr lang="en-GB" dirty="0" smtClean="0"/>
              <a:t>Tobacco Control Strategy and Action Plan 2013-2018</a:t>
            </a:r>
          </a:p>
          <a:p>
            <a:r>
              <a:rPr lang="en-GB" dirty="0" smtClean="0"/>
              <a:t>Hepatitis C Elimination Strategy 2016-2020</a:t>
            </a:r>
          </a:p>
          <a:p>
            <a:r>
              <a:rPr lang="en-GB" dirty="0" smtClean="0"/>
              <a:t>HIV/AIDS prevention and Control </a:t>
            </a:r>
            <a:r>
              <a:rPr lang="en-GB" dirty="0"/>
              <a:t>Strategy </a:t>
            </a:r>
            <a:r>
              <a:rPr lang="en-GB" dirty="0" smtClean="0"/>
              <a:t>2016-2020</a:t>
            </a:r>
          </a:p>
          <a:p>
            <a:r>
              <a:rPr lang="en-GB" dirty="0" smtClean="0"/>
              <a:t>TB Control Strategy 2016-2018</a:t>
            </a:r>
          </a:p>
          <a:p>
            <a:r>
              <a:rPr lang="en-US" dirty="0"/>
              <a:t>Strategy for Containment of Antimicrobial </a:t>
            </a:r>
            <a:r>
              <a:rPr lang="en-US" dirty="0" smtClean="0"/>
              <a:t>Resistance </a:t>
            </a:r>
            <a:r>
              <a:rPr lang="en-GB" dirty="0" smtClean="0"/>
              <a:t>2016-2020</a:t>
            </a:r>
          </a:p>
          <a:p>
            <a:r>
              <a:rPr lang="en-GB" dirty="0" smtClean="0"/>
              <a:t>Active Ageing strategy 2017-2018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pPr marL="342900" lvl="1" indent="-342900">
              <a:buFont typeface="Arial" charset="0"/>
              <a:buChar char="•"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სოფლის ექიმი პჯდ საბჭო 21 01 14 (4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სოფლის ექიმი პჯდ საბჭო 21 01 14 (4)</Template>
  <TotalTime>5589</TotalTime>
  <Words>683</Words>
  <Application>Microsoft Office PowerPoint</Application>
  <PresentationFormat>On-screen Show (4:3)</PresentationFormat>
  <Paragraphs>177</Paragraphs>
  <Slides>16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MS PGothic</vt:lpstr>
      <vt:lpstr>Arial</vt:lpstr>
      <vt:lpstr>Arial Narrow</vt:lpstr>
      <vt:lpstr>Calibri</vt:lpstr>
      <vt:lpstr>Century Schoolbook</vt:lpstr>
      <vt:lpstr>Kozuka Mincho Pro H</vt:lpstr>
      <vt:lpstr>Sylfaen</vt:lpstr>
      <vt:lpstr>Wingdings</vt:lpstr>
      <vt:lpstr>სოფლის ექიმი პჯდ საბჭო 21 01 14 (4)</vt:lpstr>
      <vt:lpstr>Microsoft Excel Chart</vt:lpstr>
      <vt:lpstr> health system and health policy developments in Georgia, including current  state of UHC   </vt:lpstr>
      <vt:lpstr>Demographic and Socio-Economic Situation, 2016 </vt:lpstr>
      <vt:lpstr>Universal Health Care – Socially Oriented Political Platform </vt:lpstr>
      <vt:lpstr>Health sector expenditures</vt:lpstr>
      <vt:lpstr>PowerPoint Presentation</vt:lpstr>
      <vt:lpstr>Coverage of Healthcare services</vt:lpstr>
      <vt:lpstr>Expanding benefits</vt:lpstr>
      <vt:lpstr>Challenges ...</vt:lpstr>
      <vt:lpstr>Strategies adopted by Government </vt:lpstr>
      <vt:lpstr>priority directions for the development of the healthcare sect</vt:lpstr>
      <vt:lpstr>National Hepatitis C Elimination Strategy </vt:lpstr>
      <vt:lpstr>Maternal and Child Health</vt:lpstr>
      <vt:lpstr>Health management Information system</vt:lpstr>
      <vt:lpstr>PowerPoint Presentation</vt:lpstr>
      <vt:lpstr>Future Plan</vt:lpstr>
      <vt:lpstr>PowerPoint Presentation</vt:lpstr>
    </vt:vector>
  </TitlesOfParts>
  <Company>SSA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Nino Berdzuli</dc:creator>
  <cp:lastModifiedBy>Maia Nikoleishvili</cp:lastModifiedBy>
  <cp:revision>627</cp:revision>
  <cp:lastPrinted>2017-11-27T07:20:42Z</cp:lastPrinted>
  <dcterms:created xsi:type="dcterms:W3CDTF">2012-02-03T10:47:59Z</dcterms:created>
  <dcterms:modified xsi:type="dcterms:W3CDTF">2018-04-12T06:11:57Z</dcterms:modified>
</cp:coreProperties>
</file>